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38" r:id="rId2"/>
  </p:sldMasterIdLst>
  <p:sldIdLst>
    <p:sldId id="280" r:id="rId3"/>
    <p:sldId id="272" r:id="rId4"/>
    <p:sldId id="275" r:id="rId5"/>
    <p:sldId id="257" r:id="rId6"/>
    <p:sldId id="258" r:id="rId7"/>
    <p:sldId id="259" r:id="rId8"/>
    <p:sldId id="260" r:id="rId9"/>
    <p:sldId id="274" r:id="rId10"/>
    <p:sldId id="28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F58BDD-39EB-4B24-9DC1-FDAA7383C580}">
          <p14:sldIdLst>
            <p14:sldId id="280"/>
            <p14:sldId id="272"/>
            <p14:sldId id="275"/>
            <p14:sldId id="257"/>
            <p14:sldId id="258"/>
            <p14:sldId id="259"/>
            <p14:sldId id="260"/>
            <p14:sldId id="274"/>
            <p14:sldId id="28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7"/>
            <p14:sldId id="276"/>
          </p14:sldIdLst>
        </p14:section>
        <p14:section name="Untitled Section" id="{95910DB6-E21D-4978-B04E-BF7892DD36A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A53F-F733-457F-A9CC-30A15C7F4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6D5C1-2FED-4545-80DC-977C3311A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9D505-2936-4F72-9ACB-A7270D50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09E1-E19B-4EE0-88DC-27C279A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CE57A-3C42-41C0-96C6-5CC1D143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35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D27D-65FF-4C7F-BF11-9DB6FAAA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BB79D-174A-4907-A293-C0478BE16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118E1-7D71-4B7C-BC1E-C5B4458A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CC2CD-5604-46C2-8195-FF0B9A04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3922-206B-4C43-83E4-0F6FD265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2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AEF0C-7DAB-4655-99EA-79FE0223F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3AFA8-99B2-4979-93A3-73C00F09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561A-031F-41D3-BFD2-9BCB8BC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5905-AEE9-420D-AACA-071B90FF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7B8AD-C1BD-4D99-AF2A-AFF1C295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6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1760C4-AB29-4EB3-91A5-5C978D0FDE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588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608" y="1604726"/>
            <a:ext cx="1097241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763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3D36C7-EB21-4561-854B-F3B33FDB6F92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54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1097241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BFBF3CA-F313-4CAF-9A5E-AA99DFB9D3C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890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535443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2380" y="1604726"/>
            <a:ext cx="535443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9BAB796-8534-45F8-B651-54A0D0D4B11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930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DCD5D1-CA05-4411-AE61-7E6C46DE17B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0918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608" y="273451"/>
            <a:ext cx="10972417" cy="530732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763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A9DEFC-A043-40FB-84CF-29F2C16BEE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639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380" y="1604726"/>
            <a:ext cx="535443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608" y="3682277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AFD0800-9733-4798-A84C-F2F692AF75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097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535443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380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2380" y="3682277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6D4640-ADA7-4435-B0E6-573606D2BE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90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82AA-88EF-44B6-9A92-2BA84605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34C7-9B17-4A48-B321-6AC872C21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5B867-2BBA-425B-B48B-12653694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58C0-D171-4CE5-80F7-EDF13BA6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B394-8112-461C-A0A8-62C664C8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915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2380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608" y="3682277"/>
            <a:ext cx="1097241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9C1918-B3BC-4AB1-B690-408D9E1158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38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1097241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608" y="3682277"/>
            <a:ext cx="1097241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940B7B-3D7C-4075-ABC3-441FFBED8A7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80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2380" y="1604726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608" y="3682277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2380" y="3682277"/>
            <a:ext cx="5354437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6E97CD-0472-4F0D-9ED8-6A2F05C1ED5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37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2417" cy="114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5174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608" y="1604726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434" y="1604726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260" y="1604726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608" y="3682277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434" y="3682277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260" y="3682277"/>
            <a:ext cx="3532534" cy="18968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763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2A9CB7E-9753-4E97-8643-1E5CEC51E19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139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D0E7-F832-4A71-9261-D4EF3C2E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B142-FDF4-4246-AF93-9CD6D2E9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DE968-3CD5-455C-9502-82BBA7BD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875D8-B10B-4B6D-8A16-234E9859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8E6A9-EE59-49FF-A7CB-5B00F10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3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0EB-7551-430A-BC9B-65C45AF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199E9-E8AC-4F18-95AD-34F504438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1F550-8F06-4803-872C-C69ADB068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1E1CA-545F-4F1C-884A-D01932F5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4E138-80BF-4D63-BC2D-671A7650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DAE5F-43F5-4414-8DB7-296AF6E0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24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DC19-0850-4C4E-A3EF-AC2F034F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6C8B4-7408-4377-86C5-7C802E21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AFD6A-51EA-4C65-A09E-09F913498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5CCDC-6AEF-4867-BFA0-8B52AC591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16D28-A8E8-458B-BA9E-F7BB0F340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F111C-20BE-4927-8EA3-C6948139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CABC6-60AD-4DB1-9AF6-0CEF4711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EFF11-7DA1-4623-ABF2-DF849F00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83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5B52-7503-43E5-8AAF-F0D3EC1E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6C6A1-25F5-4F44-ABFA-CDD380E0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4BA8C-0B76-4CED-B2E4-5E1838F7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8D618-2CEB-46E1-B633-D5BEA8A1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C6685-6D84-4C28-BF76-962BBB66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3CCE9-3945-482B-A7AC-2A69111D8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31E66-5288-49F6-B0BE-7F6DF80A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98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FF14-DEDD-4740-AF07-07B0484E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82601-8AA4-499D-8866-49296324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B72DD-4283-4B5D-982E-A6F078A80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E3AB-53D3-47B4-B785-0E9D0997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91FCA-34E6-4023-8782-755AD749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42A0-1C5E-4F4D-80FF-AC8366D8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39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0BB3-0588-4293-B8E1-773ABEFF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563E0-3A46-47D6-98A2-2FF560E4D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CB7E1-5F60-416A-A79E-BCA2B3DBC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CC2B-A09A-43FF-9CD3-1E6D4827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29B9F-A23D-42D2-9B7A-0FDDC98F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0B547-D1C8-414A-A137-C0895F5D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1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chemeClr val="accent5">
                <a:lumMod val="75000"/>
              </a:schemeClr>
            </a:gs>
            <a:gs pos="75000">
              <a:schemeClr val="accent5">
                <a:lumMod val="40000"/>
                <a:lumOff val="60000"/>
              </a:schemeClr>
            </a:gs>
            <a:gs pos="56000">
              <a:schemeClr val="accent5">
                <a:lumMod val="40000"/>
                <a:lumOff val="60000"/>
              </a:schemeClr>
            </a:gs>
            <a:gs pos="39000">
              <a:schemeClr val="accent5">
                <a:lumMod val="20000"/>
                <a:lumOff val="80000"/>
              </a:schemeClr>
            </a:gs>
            <a:gs pos="0">
              <a:schemeClr val="accent5">
                <a:lumMod val="75000"/>
              </a:schemeClr>
            </a:gs>
            <a:gs pos="21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A609C-CBDE-4993-9DE8-185650A6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206E-3A7C-44C5-BD92-96F1408C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0CBED-7597-4013-B2BC-6EB3AB67E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7E5DE-BD93-4873-9F60-F267DC066B3A}" type="datetimeFigureOut">
              <a:rPr lang="en-IN" smtClean="0"/>
              <a:t>05-07-2022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1874A-8F9C-4217-BE3A-51D9A9181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CEF-D554-4798-978C-DFDB0FAC9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4B21-01CE-4FDA-BF1C-B0193F47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55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8814031" y="6184396"/>
            <a:ext cx="3223204" cy="671352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8" y="273451"/>
            <a:ext cx="10971884" cy="114417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IN" sz="2116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8322" y="6355833"/>
            <a:ext cx="4112859" cy="3631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IN" sz="1646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IN" sz="1646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10118" y="6355833"/>
            <a:ext cx="2741374" cy="3631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IN" sz="1411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CC57C9-961B-4A33-B528-F908B20B2A19}" type="slidenum">
              <a:rPr lang="en-IN" sz="1411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411" b="0" strike="noStrike" spc="-1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8012" y="6355833"/>
            <a:ext cx="2741374" cy="3631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IN" sz="1646" b="0" strike="noStrike" spc="-1">
                <a:latin typeface="Times New Roman"/>
              </a:defRPr>
            </a:lvl1pPr>
          </a:lstStyle>
          <a:p>
            <a:r>
              <a:rPr lang="en-IN" sz="1646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608" y="1604726"/>
            <a:ext cx="10972417" cy="397689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763" b="0" strike="noStrike" spc="-1">
                <a:latin typeface="Arial"/>
              </a:rPr>
              <a:t>Click to edit the outline text format</a:t>
            </a:r>
          </a:p>
          <a:p>
            <a:pPr marL="1015891" lvl="1" indent="-380959">
              <a:spcBef>
                <a:spcPts val="133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3292" b="0" strike="noStrike" spc="-1">
                <a:latin typeface="Arial"/>
              </a:rPr>
              <a:t>Second Outline Level</a:t>
            </a:r>
          </a:p>
          <a:p>
            <a:pPr marL="1523837" lvl="2" indent="-338630">
              <a:spcBef>
                <a:spcPts val="9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22" b="0" strike="noStrike" spc="-1">
                <a:latin typeface="Arial"/>
              </a:rPr>
              <a:t>Third Outline Level</a:t>
            </a:r>
          </a:p>
          <a:p>
            <a:pPr marL="2031782" lvl="3" indent="-253973">
              <a:spcBef>
                <a:spcPts val="6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352" b="0" strike="noStrike" spc="-1">
                <a:latin typeface="Arial"/>
              </a:rPr>
              <a:t>Fourth Outline Level</a:t>
            </a:r>
          </a:p>
          <a:p>
            <a:pPr marL="2539728" lvl="4" indent="-253973">
              <a:spcBef>
                <a:spcPts val="3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352" b="0" strike="noStrike" spc="-1">
                <a:latin typeface="Arial"/>
              </a:rPr>
              <a:t>Fifth Outline Level</a:t>
            </a:r>
          </a:p>
          <a:p>
            <a:pPr marL="3047674" lvl="5" indent="-253973">
              <a:spcBef>
                <a:spcPts val="3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352" b="0" strike="noStrike" spc="-1">
                <a:latin typeface="Arial"/>
              </a:rPr>
              <a:t>Sixth Outline Level</a:t>
            </a:r>
          </a:p>
          <a:p>
            <a:pPr marL="3555619" lvl="6" indent="-253973">
              <a:spcBef>
                <a:spcPts val="3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352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0541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1075152" rtl="0" eaLnBrk="1" latinLnBrk="0" hangingPunct="1">
        <a:lnSpc>
          <a:spcPct val="90000"/>
        </a:lnSpc>
        <a:spcBef>
          <a:spcPct val="0"/>
        </a:spcBef>
        <a:buNone/>
        <a:defRPr sz="51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7946" indent="-380959" algn="l" defTabSz="1075152" rtl="0" eaLnBrk="1" latinLnBrk="0" hangingPunct="1">
        <a:lnSpc>
          <a:spcPct val="90000"/>
        </a:lnSpc>
        <a:spcBef>
          <a:spcPts val="1666"/>
        </a:spcBef>
        <a:buClr>
          <a:srgbClr val="000000"/>
        </a:buClr>
        <a:buSzPct val="45000"/>
        <a:buFont typeface="Wingdings" charset="2"/>
        <a:buChar char=""/>
        <a:defRPr sz="3292" kern="1200">
          <a:solidFill>
            <a:schemeClr val="tx1"/>
          </a:solidFill>
          <a:latin typeface="+mn-lt"/>
          <a:ea typeface="+mn-ea"/>
          <a:cs typeface="+mn-cs"/>
        </a:defRPr>
      </a:lvl1pPr>
      <a:lvl2pPr marL="806364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822" kern="1200">
          <a:solidFill>
            <a:schemeClr val="tx1"/>
          </a:solidFill>
          <a:latin typeface="+mn-lt"/>
          <a:ea typeface="+mn-ea"/>
          <a:cs typeface="+mn-cs"/>
        </a:defRPr>
      </a:lvl2pPr>
      <a:lvl3pPr marL="1343939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3pPr>
      <a:lvl4pPr marL="1881515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4pPr>
      <a:lvl5pPr marL="2419091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5pPr>
      <a:lvl6pPr marL="2956667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494242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4031818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569394" indent="-268788" algn="l" defTabSz="1075152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1pPr>
      <a:lvl2pPr marL="537576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2pPr>
      <a:lvl3pPr marL="1075152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3pPr>
      <a:lvl4pPr marL="1612727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4pPr>
      <a:lvl5pPr marL="2150303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5pPr>
      <a:lvl6pPr marL="2687879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225455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763030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300606" algn="l" defTabSz="1075152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ivist.org/debate/iconic-movies-with-twist-ending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91;p 1"/>
          <p:cNvSpPr/>
          <p:nvPr/>
        </p:nvSpPr>
        <p:spPr>
          <a:xfrm>
            <a:off x="4150584" y="424"/>
            <a:ext cx="3663228" cy="2424656"/>
          </a:xfrm>
          <a:custGeom>
            <a:avLst/>
            <a:gdLst/>
            <a:ahLst/>
            <a:cxnLst/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Google Shape;92;p 1"/>
          <p:cNvSpPr/>
          <p:nvPr/>
        </p:nvSpPr>
        <p:spPr>
          <a:xfrm>
            <a:off x="1249294" y="-6772"/>
            <a:ext cx="3556557" cy="2424656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Google Shape;93;p 1"/>
          <p:cNvSpPr/>
          <p:nvPr/>
        </p:nvSpPr>
        <p:spPr>
          <a:xfrm>
            <a:off x="7157699" y="424"/>
            <a:ext cx="3783445" cy="2424656"/>
          </a:xfrm>
          <a:custGeom>
            <a:avLst/>
            <a:gdLst/>
            <a:ahLst/>
            <a:cxnLst/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Google Shape;94;p 1"/>
          <p:cNvSpPr/>
          <p:nvPr/>
        </p:nvSpPr>
        <p:spPr>
          <a:xfrm>
            <a:off x="7384588" y="4437866"/>
            <a:ext cx="3556557" cy="2417883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Google Shape;95;p 1"/>
          <p:cNvSpPr/>
          <p:nvPr/>
        </p:nvSpPr>
        <p:spPr>
          <a:xfrm>
            <a:off x="4460862" y="4437443"/>
            <a:ext cx="3595077" cy="2417883"/>
          </a:xfrm>
          <a:custGeom>
            <a:avLst/>
            <a:gdLst/>
            <a:ahLst/>
            <a:cxnLst/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Google Shape;96;p 1"/>
          <p:cNvSpPr/>
          <p:nvPr/>
        </p:nvSpPr>
        <p:spPr>
          <a:xfrm>
            <a:off x="1249717" y="4444215"/>
            <a:ext cx="3901122" cy="2417883"/>
          </a:xfrm>
          <a:custGeom>
            <a:avLst/>
            <a:gdLst/>
            <a:ahLst/>
            <a:cxnLst/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1" name="Google Shape;97;p 1"/>
          <p:cNvPicPr/>
          <p:nvPr/>
        </p:nvPicPr>
        <p:blipFill>
          <a:blip r:embed="rId8"/>
          <a:stretch/>
        </p:blipFill>
        <p:spPr>
          <a:xfrm>
            <a:off x="1259030" y="2432699"/>
            <a:ext cx="9624546" cy="199585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263F-F236-43AD-BF7C-B301C29A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915" y="255857"/>
            <a:ext cx="4226169" cy="53520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Gabriola" panose="04040605051002020D02" pitchFamily="82" charset="0"/>
              </a:rPr>
              <a:t>Final Data frame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7005C-65FE-4427-8648-A5F2A489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1153552"/>
            <a:ext cx="10523721" cy="5353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752D9E57-AE62-4185-8932-47A1499F0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358"/>
                  </p:ext>
                </p:extLst>
              </p:nvPr>
            </p:nvGraphicFramePr>
            <p:xfrm>
              <a:off x="10847278" y="4873939"/>
              <a:ext cx="1370086" cy="18838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70086" cy="1883868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79863" ay="435707" az="101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498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752D9E57-AE62-4185-8932-47A1499F0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47278" y="4873939"/>
                <a:ext cx="1370086" cy="1883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00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2A0D-2A7D-4A25-82A7-C1EC82EE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284921"/>
            <a:ext cx="5801751" cy="56334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Gabriola" panose="04040605051002020D02" pitchFamily="82" charset="0"/>
              </a:rPr>
              <a:t>Distribution of Genre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F1FC4-99E7-4DC9-9AB7-D694E6BD759F}"/>
              </a:ext>
            </a:extLst>
          </p:cNvPr>
          <p:cNvSpPr txBox="1"/>
          <p:nvPr/>
        </p:nvSpPr>
        <p:spPr>
          <a:xfrm>
            <a:off x="278297" y="1013878"/>
            <a:ext cx="11675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This distribution shows that the top 3 highest percentage of genre was Action(25.4%),Crime(16.0%),Comedy(15.0%) and the least count is for Horror movies(0.9%)</a:t>
            </a:r>
            <a:endParaRPr lang="en-IN" sz="28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379B5AEB-0D06-462F-9A08-3FF2AD7F00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4770505"/>
                  </p:ext>
                </p:extLst>
              </p:nvPr>
            </p:nvGraphicFramePr>
            <p:xfrm>
              <a:off x="10575236" y="4890016"/>
              <a:ext cx="1497495" cy="1864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97495" cy="186489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2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379B5AEB-0D06-462F-9A08-3FF2AD7F0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5236" y="4890016"/>
                <a:ext cx="1497495" cy="186489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A34A42-4964-46F4-B1F9-BD6447D8E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2020326"/>
            <a:ext cx="902473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9828-0C37-4DE8-9C9A-D11E319E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38515"/>
            <a:ext cx="7123043" cy="74214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Gabriola" panose="04040605051002020D02" pitchFamily="82" charset="0"/>
              </a:rPr>
              <a:t>Count of movies released form 1990-2020</a:t>
            </a:r>
            <a:endParaRPr lang="en-IN" sz="4000" b="1" u="sng" dirty="0">
              <a:latin typeface="Gabriola" panose="04040605051002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AF252-F048-49D9-A691-B0D89FDA235F}"/>
              </a:ext>
            </a:extLst>
          </p:cNvPr>
          <p:cNvSpPr txBox="1"/>
          <p:nvPr/>
        </p:nvSpPr>
        <p:spPr>
          <a:xfrm>
            <a:off x="543338" y="1113183"/>
            <a:ext cx="10111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Highest number of movies was released or produced was 13 in the year of 2004 and 2019 </a:t>
            </a:r>
            <a:endParaRPr lang="en-IN" sz="28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ovie Popcorn">
                <a:extLst>
                  <a:ext uri="{FF2B5EF4-FFF2-40B4-BE49-F238E27FC236}">
                    <a16:creationId xmlns:a16="http://schemas.microsoft.com/office/drawing/2014/main" id="{33D85D5C-1418-4BAC-A283-8BCA5C3AD3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224160"/>
                  </p:ext>
                </p:extLst>
              </p:nvPr>
            </p:nvGraphicFramePr>
            <p:xfrm>
              <a:off x="10442714" y="4792490"/>
              <a:ext cx="1616765" cy="19046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16765" cy="1904653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74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ovie Popcorn">
                <a:extLst>
                  <a:ext uri="{FF2B5EF4-FFF2-40B4-BE49-F238E27FC236}">
                    <a16:creationId xmlns:a16="http://schemas.microsoft.com/office/drawing/2014/main" id="{33D85D5C-1418-4BAC-A283-8BCA5C3AD3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2714" y="4792490"/>
                <a:ext cx="1616765" cy="190465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420A18-51FF-491C-BF3D-64BA89AD9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8" y="1881809"/>
            <a:ext cx="8044068" cy="45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19A3-60CD-47F2-A7E3-55087320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9" y="231913"/>
            <a:ext cx="9057249" cy="53571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Gabriola" panose="04040605051002020D02" pitchFamily="82" charset="0"/>
              </a:rPr>
              <a:t>Distribution of Movies based on certificate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81E1E-4FD2-49F8-9EE6-7BC5C72C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r="2216"/>
          <a:stretch/>
        </p:blipFill>
        <p:spPr>
          <a:xfrm>
            <a:off x="424070" y="1709529"/>
            <a:ext cx="9541566" cy="4916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FC34F-F174-4284-B8B5-0CE8406F2E5D}"/>
              </a:ext>
            </a:extLst>
          </p:cNvPr>
          <p:cNvSpPr txBox="1"/>
          <p:nvPr/>
        </p:nvSpPr>
        <p:spPr>
          <a:xfrm>
            <a:off x="424070" y="915414"/>
            <a:ext cx="1097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below plot we can see that the U rated movies are highest in number and also there are large number of U rated movies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98B170ED-6C13-4677-8FA3-400F0F7455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0895687"/>
                  </p:ext>
                </p:extLst>
              </p:nvPr>
            </p:nvGraphicFramePr>
            <p:xfrm>
              <a:off x="10660567" y="4625008"/>
              <a:ext cx="1472608" cy="21365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72608" cy="2136563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55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98B170ED-6C13-4677-8FA3-400F0F7455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0567" y="4625008"/>
                <a:ext cx="1472608" cy="2136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61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032B-1548-403A-AB34-8FDC8908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167555"/>
            <a:ext cx="8418342" cy="605546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Gabriola" panose="04040605051002020D02" pitchFamily="82" charset="0"/>
              </a:rPr>
              <a:t>TOP 10 POPULAR MOVIES WITH HIGH GROSS</a:t>
            </a:r>
            <a:endParaRPr lang="en-IN" sz="3600" b="1" u="sng" dirty="0">
              <a:latin typeface="Gabriola" panose="04040605051002020D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556DB-81C7-494B-B856-5AFEEA770225}"/>
              </a:ext>
            </a:extLst>
          </p:cNvPr>
          <p:cNvSpPr txBox="1"/>
          <p:nvPr/>
        </p:nvSpPr>
        <p:spPr>
          <a:xfrm>
            <a:off x="490330" y="1007165"/>
            <a:ext cx="10614992" cy="70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42052-4380-4E39-BC54-BC56B24FA8F4}"/>
              </a:ext>
            </a:extLst>
          </p:cNvPr>
          <p:cNvSpPr txBox="1"/>
          <p:nvPr/>
        </p:nvSpPr>
        <p:spPr>
          <a:xfrm>
            <a:off x="490330" y="1007165"/>
            <a:ext cx="943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From the top 10 popular movies the highest revenue movies was Avengers: Endgame</a:t>
            </a:r>
            <a:endParaRPr lang="en-IN" sz="2800" dirty="0">
              <a:latin typeface="Gabriola" panose="04040605051002020D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83434-5D8D-4E29-AD4A-AD07D528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943594"/>
            <a:ext cx="7460973" cy="465837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ovie Popcorn">
                <a:extLst>
                  <a:ext uri="{FF2B5EF4-FFF2-40B4-BE49-F238E27FC236}">
                    <a16:creationId xmlns:a16="http://schemas.microsoft.com/office/drawing/2014/main" id="{85374037-10A9-4121-A4DB-24759640A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0312373"/>
                  </p:ext>
                </p:extLst>
              </p:nvPr>
            </p:nvGraphicFramePr>
            <p:xfrm>
              <a:off x="10416210" y="4432273"/>
              <a:ext cx="1603512" cy="21696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03512" cy="216969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461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ovie Popcorn">
                <a:extLst>
                  <a:ext uri="{FF2B5EF4-FFF2-40B4-BE49-F238E27FC236}">
                    <a16:creationId xmlns:a16="http://schemas.microsoft.com/office/drawing/2014/main" id="{85374037-10A9-4121-A4DB-24759640A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6210" y="4432273"/>
                <a:ext cx="1603512" cy="2169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40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E756-CB65-4731-A213-20E45603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6" y="59636"/>
            <a:ext cx="6828692" cy="661816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Gabriola" panose="04040605051002020D02" pitchFamily="82" charset="0"/>
              </a:rPr>
              <a:t>TOP 10 DIRECTORS WITH HIGH GROSS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FD288-17FD-486D-83E4-A9D40327E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r="21467"/>
          <a:stretch/>
        </p:blipFill>
        <p:spPr>
          <a:xfrm>
            <a:off x="238540" y="1789043"/>
            <a:ext cx="8706678" cy="481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82CD77-BC30-4CEF-B6C9-E05E7BD1E808}"/>
              </a:ext>
            </a:extLst>
          </p:cNvPr>
          <p:cNvSpPr txBox="1"/>
          <p:nvPr/>
        </p:nvSpPr>
        <p:spPr>
          <a:xfrm>
            <a:off x="137236" y="721452"/>
            <a:ext cx="11555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Below plot shows us the to 10 directors with highest gross and the director with highest revenue was Jon watts followed by Anthony Russo and Joss Wheldon </a:t>
            </a:r>
            <a:endParaRPr lang="en-IN" sz="28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ovie Popcorn">
                <a:extLst>
                  <a:ext uri="{FF2B5EF4-FFF2-40B4-BE49-F238E27FC236}">
                    <a16:creationId xmlns:a16="http://schemas.microsoft.com/office/drawing/2014/main" id="{2CE71081-E993-4BA7-A6CA-10D6EDAE75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5475998"/>
                  </p:ext>
                </p:extLst>
              </p:nvPr>
            </p:nvGraphicFramePr>
            <p:xfrm>
              <a:off x="10280450" y="4399722"/>
              <a:ext cx="1673010" cy="233534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73010" cy="233534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43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ovie Popcorn">
                <a:extLst>
                  <a:ext uri="{FF2B5EF4-FFF2-40B4-BE49-F238E27FC236}">
                    <a16:creationId xmlns:a16="http://schemas.microsoft.com/office/drawing/2014/main" id="{2CE71081-E993-4BA7-A6CA-10D6EDAE75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0450" y="4399722"/>
                <a:ext cx="1673010" cy="23353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4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C809-F973-4DB1-B982-F798063B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2" y="178904"/>
            <a:ext cx="10753223" cy="605239"/>
          </a:xfrm>
        </p:spPr>
        <p:txBody>
          <a:bodyPr>
            <a:normAutofit/>
          </a:bodyPr>
          <a:lstStyle/>
          <a:p>
            <a:r>
              <a:rPr lang="en-US" sz="3200" b="1" i="0" u="sng" dirty="0">
                <a:effectLst/>
                <a:latin typeface="Gabriola" panose="04040605051002020D02" pitchFamily="82" charset="0"/>
              </a:rPr>
              <a:t>GENRES THAT BRING HIGHER REVENUE AND HIGHER RATING FOR A MOVIE</a:t>
            </a:r>
            <a:endParaRPr lang="en-IN" sz="32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422B6-74A7-4F75-BAAC-CDB74E2F0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r="5162"/>
          <a:stretch/>
        </p:blipFill>
        <p:spPr>
          <a:xfrm>
            <a:off x="437322" y="2491409"/>
            <a:ext cx="8401878" cy="418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890FBB-E355-4361-9DEF-2954AE163BB4}"/>
              </a:ext>
            </a:extLst>
          </p:cNvPr>
          <p:cNvSpPr txBox="1"/>
          <p:nvPr/>
        </p:nvSpPr>
        <p:spPr>
          <a:xfrm>
            <a:off x="728870" y="1060174"/>
            <a:ext cx="10919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From below plot we can see that there is a positive correlation between ratings and gross and the genre with highest value is for Crime, Action and Biography </a:t>
            </a:r>
            <a:endParaRPr lang="en-IN" sz="28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ovie Popcorn">
                <a:extLst>
                  <a:ext uri="{FF2B5EF4-FFF2-40B4-BE49-F238E27FC236}">
                    <a16:creationId xmlns:a16="http://schemas.microsoft.com/office/drawing/2014/main" id="{1ED0E4A0-1006-4FF0-ABB2-6EEF4CF49A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0620019"/>
                  </p:ext>
                </p:extLst>
              </p:nvPr>
            </p:nvGraphicFramePr>
            <p:xfrm>
              <a:off x="10707757" y="4527448"/>
              <a:ext cx="1484243" cy="25407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4243" cy="254075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776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ovie Popcorn">
                <a:extLst>
                  <a:ext uri="{FF2B5EF4-FFF2-40B4-BE49-F238E27FC236}">
                    <a16:creationId xmlns:a16="http://schemas.microsoft.com/office/drawing/2014/main" id="{1ED0E4A0-1006-4FF0-ABB2-6EEF4CF49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7757" y="4527448"/>
                <a:ext cx="1484243" cy="254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02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61F4-8BDE-4C87-909B-207E78F6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2" y="205409"/>
            <a:ext cx="8924778" cy="675884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Gabriola" panose="04040605051002020D02" pitchFamily="82" charset="0"/>
              </a:rPr>
              <a:t>TOP MOVIES WITH HIGH RATINGS AND HIGH REVENUE</a:t>
            </a:r>
            <a:endParaRPr lang="en-IN" sz="3600" b="1" u="sng" dirty="0"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F8610-E3ED-4C18-AD41-B306321F8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r="3430"/>
          <a:stretch/>
        </p:blipFill>
        <p:spPr>
          <a:xfrm>
            <a:off x="437321" y="1789043"/>
            <a:ext cx="9766853" cy="4863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DE8DC-AA9E-4F70-9CEA-6386748C22E2}"/>
              </a:ext>
            </a:extLst>
          </p:cNvPr>
          <p:cNvSpPr txBox="1"/>
          <p:nvPr/>
        </p:nvSpPr>
        <p:spPr>
          <a:xfrm>
            <a:off x="437321" y="833553"/>
            <a:ext cx="10747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Below plot shows us the top 10 movies with high ratings and revenue and from all the movies Avengers: Endgame has the highest value for both.</a:t>
            </a:r>
            <a:endParaRPr lang="en-IN" sz="24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DB50C4C0-2996-4752-B41F-6090AF7290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3778609"/>
                  </p:ext>
                </p:extLst>
              </p:nvPr>
            </p:nvGraphicFramePr>
            <p:xfrm>
              <a:off x="10668000" y="4505739"/>
              <a:ext cx="1325218" cy="21468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25218" cy="2146852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9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ovie Popcorn">
                <a:extLst>
                  <a:ext uri="{FF2B5EF4-FFF2-40B4-BE49-F238E27FC236}">
                    <a16:creationId xmlns:a16="http://schemas.microsoft.com/office/drawing/2014/main" id="{DB50C4C0-2996-4752-B41F-6090AF7290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8000" y="4505739"/>
                <a:ext cx="1325218" cy="2146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43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7829-95EF-40F6-A5D8-1520395B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204" y="330957"/>
            <a:ext cx="3985591" cy="715963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latin typeface="Gabriola" panose="04040605051002020D02" pitchFamily="82" charset="0"/>
              </a:rPr>
              <a:t>CONCLUSION:</a:t>
            </a:r>
            <a:endParaRPr lang="en-IN" sz="5400" b="1" u="sng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748B-F70B-44C0-A966-5C104C48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0" y="1364975"/>
            <a:ext cx="10956235" cy="51620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Gabriola" panose="04040605051002020D02" pitchFamily="82" charset="0"/>
              </a:rPr>
              <a:t>From all the above analysis we can see that the highest revenue and highest rated movie was </a:t>
            </a:r>
            <a:r>
              <a:rPr lang="en-US" sz="2800" dirty="0">
                <a:latin typeface="Gabriola" panose="04040605051002020D02" pitchFamily="82" charset="0"/>
              </a:rPr>
              <a:t>Avengers: Endgame with ratings 8.4 and </a:t>
            </a:r>
            <a:r>
              <a:rPr lang="en-US" sz="2800">
                <a:latin typeface="Gabriola" panose="04040605051002020D02" pitchFamily="82" charset="0"/>
              </a:rPr>
              <a:t>gross 858.37 </a:t>
            </a:r>
            <a:r>
              <a:rPr lang="en-US" sz="2800" dirty="0">
                <a:latin typeface="Gabriola" panose="04040605051002020D02" pitchFamily="82" charset="0"/>
              </a:rPr>
              <a:t>millions followed by Spiderman:Noway home with ratings 8.3 and gross 804.75.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Gabriola" panose="04040605051002020D02" pitchFamily="82" charset="0"/>
              </a:rPr>
              <a:t>The most famous and highest revenue director was Jon Watts with revenue of 804.75 millions and the second highest director was Anthony Russo with gross of 768.595 millions.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Gabriola" panose="04040605051002020D02" pitchFamily="82" charset="0"/>
              </a:rPr>
              <a:t>We can also see that the highest amount of movies were produced in the year of 2004 and 2019 and the count for the movies were 13 for both the years.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Gabriola" panose="04040605051002020D02" pitchFamily="82" charset="0"/>
              </a:rPr>
              <a:t>Genre such as Drama(8.2), Crime(8.3) and Comedy(8.17) has high revenue and ratings and was produced in large number when compared to other genre.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F5D6ED57-14FE-4A24-A6F8-6B2AA218D9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528133"/>
                  </p:ext>
                </p:extLst>
              </p:nvPr>
            </p:nvGraphicFramePr>
            <p:xfrm>
              <a:off x="10805716" y="5101787"/>
              <a:ext cx="1043155" cy="14604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3155" cy="1460418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31780" ay="387749" az="36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3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F5D6ED57-14FE-4A24-A6F8-6B2AA218D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5716" y="5101787"/>
                <a:ext cx="1043155" cy="1460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55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2E04C6-A317-415D-BBE1-A65DD91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BC66C-D5AE-46FA-A0EB-49CD51FA32CC}"/>
              </a:ext>
            </a:extLst>
          </p:cNvPr>
          <p:cNvSpPr txBox="1"/>
          <p:nvPr/>
        </p:nvSpPr>
        <p:spPr>
          <a:xfrm>
            <a:off x="914399" y="755374"/>
            <a:ext cx="6944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</a:rPr>
              <a:t>Thank you!! </a:t>
            </a:r>
          </a:p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</a:rPr>
              <a:t>for your attention</a:t>
            </a:r>
            <a:endParaRPr lang="en-IN" sz="4000" dirty="0">
              <a:solidFill>
                <a:schemeClr val="bg2">
                  <a:lumMod val="1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0040-A511-4A43-B6CD-9E8AD4650ACD}"/>
              </a:ext>
            </a:extLst>
          </p:cNvPr>
          <p:cNvSpPr txBox="1"/>
          <p:nvPr/>
        </p:nvSpPr>
        <p:spPr>
          <a:xfrm>
            <a:off x="1007165" y="3221911"/>
            <a:ext cx="536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Any Questions??</a:t>
            </a:r>
            <a:endParaRPr lang="en-IN" sz="4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6FFD-FE3F-4121-8860-0FD0CFB8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7547E-97BD-4193-BC99-7740BFD89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887EC-FC8F-4B99-807B-CACD8C7774E1}"/>
              </a:ext>
            </a:extLst>
          </p:cNvPr>
          <p:cNvSpPr txBox="1"/>
          <p:nvPr/>
        </p:nvSpPr>
        <p:spPr>
          <a:xfrm>
            <a:off x="952" y="6858000"/>
            <a:ext cx="12190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netivist.org/debate/iconic-movies-with-twist-ending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F5EA9-EC67-4A27-8DFE-4A6A72BCDB39}"/>
              </a:ext>
            </a:extLst>
          </p:cNvPr>
          <p:cNvSpPr txBox="1"/>
          <p:nvPr/>
        </p:nvSpPr>
        <p:spPr>
          <a:xfrm>
            <a:off x="7267161" y="229396"/>
            <a:ext cx="4922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abriola" panose="04040605051002020D02" pitchFamily="82" charset="0"/>
              </a:rPr>
              <a:t>Let’s talk about Movies!!</a:t>
            </a:r>
            <a:endParaRPr lang="en-IN" sz="4800" b="1" dirty="0">
              <a:latin typeface="Gabriola" panose="04040605051002020D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8409B-49E3-4629-89E2-57D619990E6B}"/>
              </a:ext>
            </a:extLst>
          </p:cNvPr>
          <p:cNvSpPr txBox="1"/>
          <p:nvPr/>
        </p:nvSpPr>
        <p:spPr>
          <a:xfrm>
            <a:off x="10336697" y="4906765"/>
            <a:ext cx="1563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abriola" panose="04040605051002020D02" pitchFamily="82" charset="0"/>
              </a:rPr>
              <a:t>Lights!</a:t>
            </a:r>
          </a:p>
          <a:p>
            <a:r>
              <a:rPr lang="en-US" sz="3600" b="1" dirty="0">
                <a:latin typeface="Gabriola" panose="04040605051002020D02" pitchFamily="82" charset="0"/>
              </a:rPr>
              <a:t>Camera!</a:t>
            </a:r>
          </a:p>
          <a:p>
            <a:r>
              <a:rPr lang="en-US" sz="3600" b="1" dirty="0">
                <a:latin typeface="Gabriola" panose="04040605051002020D02" pitchFamily="82" charset="0"/>
              </a:rPr>
              <a:t>Action!</a:t>
            </a:r>
            <a:endParaRPr lang="en-IN" sz="36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2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Thank you background with lettering in watercolor stain | Thank  you wallpaper, Thank you pictures, Thank you images">
            <a:extLst>
              <a:ext uri="{FF2B5EF4-FFF2-40B4-BE49-F238E27FC236}">
                <a16:creationId xmlns:a16="http://schemas.microsoft.com/office/drawing/2014/main" id="{ACF16887-AB69-4B06-AE7B-A089981A0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1"/>
          <a:stretch/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6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CCC9-C61B-4CE0-B1EB-122C9B2B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132523"/>
            <a:ext cx="10889974" cy="768625"/>
          </a:xfrm>
        </p:spPr>
        <p:txBody>
          <a:bodyPr/>
          <a:lstStyle/>
          <a:p>
            <a:r>
              <a:rPr lang="en-US" b="1" u="sng" dirty="0">
                <a:latin typeface="Gabriola" panose="04040605051002020D02" pitchFamily="82" charset="0"/>
              </a:rPr>
              <a:t>About me: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9B71-DFC2-4D97-B233-FBB706B7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993913"/>
            <a:ext cx="11396869" cy="51830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abriola" panose="04040605051002020D02" pitchFamily="82" charset="0"/>
              </a:rPr>
              <a:t>My name is Nisha Kumari. I am from Hyderabad.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abriola" panose="04040605051002020D02" pitchFamily="82" charset="0"/>
              </a:rPr>
              <a:t>I completed my graduation in Pharmaceutical science(M.pharm,2021) from Sri Venkateshwara college of Pharmacy.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Gabriola" panose="04040605051002020D02" pitchFamily="82" charset="0"/>
              </a:rPr>
              <a:t>I am currently working as a Claims Associate in Optum Global Solutions.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Gabriola" panose="04040605051002020D02" pitchFamily="82" charset="0"/>
              </a:rPr>
              <a:t>By learning data science I want to transform and grow my career successfully and financially. I am always keen to learn new things and as a fresher I believe I could learn and gain knowledge from basics by being a part of Innomatics.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ovie Popcorn">
                <a:extLst>
                  <a:ext uri="{FF2B5EF4-FFF2-40B4-BE49-F238E27FC236}">
                    <a16:creationId xmlns:a16="http://schemas.microsoft.com/office/drawing/2014/main" id="{387CE42C-42C2-4946-92B9-B92466F1E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4452350"/>
                  </p:ext>
                </p:extLst>
              </p:nvPr>
            </p:nvGraphicFramePr>
            <p:xfrm>
              <a:off x="9859618" y="5062329"/>
              <a:ext cx="2332382" cy="16631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32382" cy="1663147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49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ovie Popcorn">
                <a:extLst>
                  <a:ext uri="{FF2B5EF4-FFF2-40B4-BE49-F238E27FC236}">
                    <a16:creationId xmlns:a16="http://schemas.microsoft.com/office/drawing/2014/main" id="{387CE42C-42C2-4946-92B9-B92466F1E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9618" y="5062329"/>
                <a:ext cx="2332382" cy="1663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87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5384-8A32-4077-93F1-93A516D5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36" y="357582"/>
            <a:ext cx="3860409" cy="985373"/>
          </a:xfrm>
        </p:spPr>
        <p:txBody>
          <a:bodyPr/>
          <a:lstStyle/>
          <a:p>
            <a:r>
              <a:rPr lang="en-IN" sz="4400" b="1" u="sng" strike="noStrike" spc="-1" dirty="0">
                <a:uFillTx/>
                <a:latin typeface="Gabriola" panose="04040605051002020D02" pitchFamily="82" charset="0"/>
              </a:rPr>
              <a:t>Domain selection:</a:t>
            </a:r>
            <a:endParaRPr lang="en-IN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5A54-6D31-4264-B8BB-D8ECE516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68" y="1970380"/>
            <a:ext cx="5190977" cy="2085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IMDB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Response – 200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Perfect to extract Data</a:t>
            </a:r>
            <a:endParaRPr lang="en-IN" sz="36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ovie Popcorn">
                <a:extLst>
                  <a:ext uri="{FF2B5EF4-FFF2-40B4-BE49-F238E27FC236}">
                    <a16:creationId xmlns:a16="http://schemas.microsoft.com/office/drawing/2014/main" id="{E89C7A4B-3A1F-469D-82DA-479100072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177353"/>
                  </p:ext>
                </p:extLst>
              </p:nvPr>
            </p:nvGraphicFramePr>
            <p:xfrm>
              <a:off x="9859618" y="3723862"/>
              <a:ext cx="1911550" cy="25407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1550" cy="254075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ovie Popcorn">
                <a:extLst>
                  <a:ext uri="{FF2B5EF4-FFF2-40B4-BE49-F238E27FC236}">
                    <a16:creationId xmlns:a16="http://schemas.microsoft.com/office/drawing/2014/main" id="{E89C7A4B-3A1F-469D-82DA-479100072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9618" y="3723862"/>
                <a:ext cx="1911550" cy="254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AA70-A09E-4D8E-BE19-165A737F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71" y="218662"/>
            <a:ext cx="5084298" cy="788426"/>
          </a:xfrm>
        </p:spPr>
        <p:txBody>
          <a:bodyPr/>
          <a:lstStyle/>
          <a:p>
            <a:r>
              <a:rPr lang="en-IN" sz="4400" b="1" u="sng" strike="noStrike" spc="-1" dirty="0">
                <a:uFillTx/>
                <a:latin typeface="Gabriola" panose="04040605051002020D02" pitchFamily="82" charset="0"/>
              </a:rPr>
              <a:t>Exploring the Dataset:</a:t>
            </a:r>
            <a:endParaRPr lang="en-IN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5F75-2CF0-4960-AD2E-81C47CD9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471" y="1201859"/>
            <a:ext cx="3958882" cy="5437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Gabriola" panose="04040605051002020D02" pitchFamily="82" charset="0"/>
              </a:rPr>
              <a:t>In dataset we can see: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Movie titles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Director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Ratings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Gross of movies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Different Genre’s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Votes given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Certificates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Years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1FB3FF4A-4487-482C-A2C0-63F4074401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268061"/>
                  </p:ext>
                </p:extLst>
              </p:nvPr>
            </p:nvGraphicFramePr>
            <p:xfrm>
              <a:off x="9859618" y="3723862"/>
              <a:ext cx="1911550" cy="25407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1550" cy="254075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1FB3FF4A-4487-482C-A2C0-63F4074401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9618" y="3723862"/>
                <a:ext cx="1911550" cy="254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89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C2C0-3BE5-46A7-BD67-09E45839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96" y="948220"/>
            <a:ext cx="5539408" cy="1325563"/>
          </a:xfrm>
        </p:spPr>
        <p:txBody>
          <a:bodyPr/>
          <a:lstStyle/>
          <a:p>
            <a:r>
              <a:rPr lang="en-US" b="1" u="sng" dirty="0">
                <a:latin typeface="Gabriola" panose="04040605051002020D02" pitchFamily="82" charset="0"/>
              </a:rPr>
              <a:t>Problem Statement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B07B-7830-42B6-BF40-13BBAF74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20" y="2576980"/>
            <a:ext cx="10031232" cy="14662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>
                <a:latin typeface="Gabriola" panose="04040605051002020D02" pitchFamily="82" charset="0"/>
              </a:rPr>
              <a:t>In this data we are going to analyze and identify the most popular movies with respect to there Ratings and Revenue.</a:t>
            </a:r>
            <a:endParaRPr lang="en-IN" sz="40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ovie Popcorn">
                <a:extLst>
                  <a:ext uri="{FF2B5EF4-FFF2-40B4-BE49-F238E27FC236}">
                    <a16:creationId xmlns:a16="http://schemas.microsoft.com/office/drawing/2014/main" id="{BEF2A5AD-BD76-473F-8AF8-19E6ABE01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808395"/>
                  </p:ext>
                </p:extLst>
              </p:nvPr>
            </p:nvGraphicFramePr>
            <p:xfrm>
              <a:off x="9859618" y="3723862"/>
              <a:ext cx="1911550" cy="25407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1550" cy="254075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ovie Popcorn">
                <a:extLst>
                  <a:ext uri="{FF2B5EF4-FFF2-40B4-BE49-F238E27FC236}">
                    <a16:creationId xmlns:a16="http://schemas.microsoft.com/office/drawing/2014/main" id="{BEF2A5AD-BD76-473F-8AF8-19E6ABE01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9618" y="3723862"/>
                <a:ext cx="1911550" cy="254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96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05BE-406A-43A1-B8DE-175F476A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88" y="230972"/>
            <a:ext cx="6125308" cy="1325563"/>
          </a:xfrm>
        </p:spPr>
        <p:txBody>
          <a:bodyPr/>
          <a:lstStyle/>
          <a:p>
            <a:r>
              <a:rPr lang="en-US" b="1" u="sng" dirty="0">
                <a:latin typeface="Gabriola" panose="04040605051002020D02" pitchFamily="82" charset="0"/>
              </a:rPr>
              <a:t>Tools used for this graph</a:t>
            </a:r>
            <a:endParaRPr lang="en-IN" b="1" u="sng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82F93-6849-417F-BE0C-9360A1C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94" y="1522809"/>
            <a:ext cx="6125308" cy="4167212"/>
          </a:xfrm>
        </p:spPr>
        <p:txBody>
          <a:bodyPr/>
          <a:lstStyle/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Pandas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NumPy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Matplotlib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Excel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Seaborn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pPr marL="431640" indent="-323640">
              <a:lnSpc>
                <a:spcPct val="93000"/>
              </a:lnSpc>
              <a:spcBef>
                <a:spcPts val="1463"/>
              </a:spcBef>
              <a:spcAft>
                <a:spcPts val="37"/>
              </a:spcAft>
              <a:buClr>
                <a:srgbClr val="000000"/>
              </a:buClr>
              <a:buFont typeface="Arial"/>
              <a:buAutoNum type="arabicParenR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Beautiful soup in web scraping</a:t>
            </a:r>
            <a:endParaRPr lang="en-IN" sz="3600" b="0" strike="noStrike" spc="-1" dirty="0">
              <a:latin typeface="Gabriola" panose="04040605051002020D02" pitchFamily="82" charset="0"/>
            </a:endParaRPr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ovie Popcorn">
                <a:extLst>
                  <a:ext uri="{FF2B5EF4-FFF2-40B4-BE49-F238E27FC236}">
                    <a16:creationId xmlns:a16="http://schemas.microsoft.com/office/drawing/2014/main" id="{05228B04-FD33-4E42-B0FF-F98406767D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177353"/>
                  </p:ext>
                </p:extLst>
              </p:nvPr>
            </p:nvGraphicFramePr>
            <p:xfrm>
              <a:off x="9859618" y="3723862"/>
              <a:ext cx="1911550" cy="25407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1550" cy="2540756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507" ay="210079" az="-227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ovie Popcorn">
                <a:extLst>
                  <a:ext uri="{FF2B5EF4-FFF2-40B4-BE49-F238E27FC236}">
                    <a16:creationId xmlns:a16="http://schemas.microsoft.com/office/drawing/2014/main" id="{05228B04-FD33-4E42-B0FF-F98406767D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9618" y="3723862"/>
                <a:ext cx="1911550" cy="254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9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01E2-82C1-4E9E-B63A-9FC6D639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670774" cy="814318"/>
          </a:xfrm>
        </p:spPr>
        <p:txBody>
          <a:bodyPr/>
          <a:lstStyle/>
          <a:p>
            <a:r>
              <a:rPr lang="en-IN" sz="4400" b="1" u="sng" strike="noStrike" spc="-1" dirty="0">
                <a:solidFill>
                  <a:srgbClr val="000000"/>
                </a:solidFill>
                <a:uFillTx/>
                <a:latin typeface="Gabriola" panose="04040605051002020D02" pitchFamily="82" charset="0"/>
                <a:ea typeface="DejaVu Sans"/>
              </a:rPr>
              <a:t>Collection and Cleaning of Data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B550-AD4A-4305-AAF2-9887077F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786" y="1404730"/>
            <a:ext cx="11471413" cy="50881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Gabriola" panose="04040605051002020D02" pitchFamily="82" charset="0"/>
              </a:rPr>
              <a:t>After importing all the libraries we scrapped the data from ‘www.imdb.com’ website.</a:t>
            </a:r>
          </a:p>
          <a:p>
            <a:pPr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Font typeface="Wingdings" panose="05000000000000000000" pitchFamily="2" charset="2"/>
              <a:buChar char="Ø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latin typeface="Gabriola" panose="04040605051002020D02" pitchFamily="82" charset="0"/>
                <a:ea typeface="DejaVu Sans"/>
              </a:rPr>
              <a:t>To find all the details we can the below Tag and Class name</a:t>
            </a:r>
          </a:p>
          <a:p>
            <a:pPr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Font typeface="Wingdings" panose="05000000000000000000" pitchFamily="2" charset="2"/>
              <a:buChar char="Ø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endParaRPr lang="en-IN" sz="3600" spc="-1" dirty="0">
              <a:latin typeface="Gabriola" panose="04040605051002020D02" pitchFamily="82" charset="0"/>
            </a:endParaRPr>
          </a:p>
          <a:p>
            <a:pPr marL="0" indent="0"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None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endParaRPr lang="en-IN" sz="3600" b="0" strike="noStrike" spc="-1" dirty="0">
              <a:latin typeface="Gabriola" panose="04040605051002020D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4664B-6602-474B-8979-C41A01924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0" y="3105755"/>
            <a:ext cx="8001000" cy="6464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5D98E4F3-F387-4A22-B573-709EF8FDDB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1922539"/>
                  </p:ext>
                </p:extLst>
              </p:nvPr>
            </p:nvGraphicFramePr>
            <p:xfrm>
              <a:off x="10626182" y="4708979"/>
              <a:ext cx="1456894" cy="20091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56894" cy="2009180"/>
                    </a:xfrm>
                    <a:prstGeom prst="rect">
                      <a:avLst/>
                    </a:prstGeom>
                  </am3d:spPr>
                  <am3d:camera>
                    <am3d:pos x="0" y="0" z="70758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28201" d="1000000"/>
                    <am3d:preTrans dx="5" dy="-17895570" dz="-270511"/>
                    <am3d:scale>
                      <am3d:sx n="1000000" d="1000000"/>
                      <am3d:sy n="1000000" d="1000000"/>
                      <am3d:sz n="1000000" d="1000000"/>
                    </am3d:scale>
                    <am3d:rot ax="159454" ay="527190" az="243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13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ovie Popcorn">
                <a:extLst>
                  <a:ext uri="{FF2B5EF4-FFF2-40B4-BE49-F238E27FC236}">
                    <a16:creationId xmlns:a16="http://schemas.microsoft.com/office/drawing/2014/main" id="{5D98E4F3-F387-4A22-B573-709EF8FDD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6182" y="4708979"/>
                <a:ext cx="1456894" cy="20091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3B51DE-57FD-4BB2-B01D-058D508E6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0" y="3752244"/>
            <a:ext cx="8001000" cy="27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DDD0-6BA8-4426-B211-F72330AA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312116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u="sng" strike="noStrike" spc="-1" dirty="0">
                <a:solidFill>
                  <a:srgbClr val="000000"/>
                </a:solidFill>
                <a:uFillTx/>
                <a:latin typeface="Gabriola" panose="04040605051002020D02" pitchFamily="82" charset="0"/>
                <a:ea typeface="DejaVu Sans"/>
              </a:rPr>
              <a:t>Collection and Cleaning of Data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11CC-DE40-439C-BFDD-63AD679F0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70" y="1637679"/>
            <a:ext cx="10515600" cy="4351338"/>
          </a:xfrm>
        </p:spPr>
        <p:txBody>
          <a:bodyPr/>
          <a:lstStyle/>
          <a:p>
            <a:pPr>
              <a:lnSpc>
                <a:spcPct val="93000"/>
              </a:lnSpc>
              <a:spcBef>
                <a:spcPts val="37"/>
              </a:spcBef>
              <a:spcAft>
                <a:spcPts val="37"/>
              </a:spcAft>
              <a:buFont typeface="Wingdings" panose="05000000000000000000" pitchFamily="2" charset="2"/>
              <a:buChar char="Ø"/>
              <a:tabLst>
                <a:tab pos="0" algn="l"/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  <a:tab pos="9434520" algn="l"/>
                <a:tab pos="9883800" algn="l"/>
                <a:tab pos="10333080" algn="l"/>
                <a:tab pos="10782360" algn="l"/>
              </a:tabLst>
            </a:pPr>
            <a:r>
              <a:rPr lang="en-IN" sz="3600" b="0" strike="noStrike" spc="-1" dirty="0">
                <a:latin typeface="Gabriola" panose="04040605051002020D02" pitchFamily="82" charset="0"/>
              </a:rPr>
              <a:t>After collecting all the columns which are required we filled the null values and converted the datatypes for numerical values to float and int.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>
                <a:latin typeface="Gabriola" panose="04040605051002020D02" pitchFamily="82" charset="0"/>
              </a:rPr>
              <a:t>Then exported the data into different format like CVS and excel files.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74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2129</TotalTime>
  <Words>639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Gabriola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About me:</vt:lpstr>
      <vt:lpstr>Domain selection:</vt:lpstr>
      <vt:lpstr>Exploring the Dataset:</vt:lpstr>
      <vt:lpstr>Problem Statement</vt:lpstr>
      <vt:lpstr>Tools used for this graph</vt:lpstr>
      <vt:lpstr>Collection and Cleaning of Data</vt:lpstr>
      <vt:lpstr>Collection and Cleaning of Data</vt:lpstr>
      <vt:lpstr>Final Data frame</vt:lpstr>
      <vt:lpstr>Distribution of Genre</vt:lpstr>
      <vt:lpstr>Count of movies released form 1990-2020</vt:lpstr>
      <vt:lpstr>Distribution of Movies based on certificate</vt:lpstr>
      <vt:lpstr>TOP 10 POPULAR MOVIES WITH HIGH GROSS</vt:lpstr>
      <vt:lpstr>TOP 10 DIRECTORS WITH HIGH GROSS</vt:lpstr>
      <vt:lpstr>GENRES THAT BRING HIGHER REVENUE AND HIGHER RATING FOR A MOVIE</vt:lpstr>
      <vt:lpstr>TOP MOVIES WITH HIGH RATINGS AND HIGH REVENUE</vt:lpstr>
      <vt:lpstr>CONCLUSION: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24</cp:revision>
  <dcterms:created xsi:type="dcterms:W3CDTF">2022-07-01T10:08:29Z</dcterms:created>
  <dcterms:modified xsi:type="dcterms:W3CDTF">2022-07-05T09:23:05Z</dcterms:modified>
</cp:coreProperties>
</file>